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57" r:id="rId3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132650" y="352401"/>
            <a:ext cx="3357586" cy="6572296"/>
          </a:xfrm>
          <a:custGeom>
            <a:avLst/>
            <a:gdLst/>
            <a:ahLst/>
            <a:cxnLst/>
            <a:rect l="l" t="t" r="r" b="b"/>
            <a:pathLst>
              <a:path w="3265804" h="5984875">
                <a:moveTo>
                  <a:pt x="3265678" y="0"/>
                </a:moveTo>
                <a:lnTo>
                  <a:pt x="0" y="0"/>
                </a:lnTo>
                <a:lnTo>
                  <a:pt x="0" y="5984494"/>
                </a:lnTo>
                <a:lnTo>
                  <a:pt x="3265678" y="5984494"/>
                </a:lnTo>
                <a:lnTo>
                  <a:pt x="3265678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04088" y="2495541"/>
            <a:ext cx="3037840" cy="73417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204470" marR="205104" algn="ctr">
              <a:lnSpc>
                <a:spcPts val="1730"/>
              </a:lnSpc>
              <a:spcBef>
                <a:spcPts val="325"/>
              </a:spcBef>
            </a:pPr>
            <a:r>
              <a:rPr sz="1600" b="1" spc="-5" dirty="0">
                <a:solidFill>
                  <a:schemeClr val="accent3">
                    <a:lumMod val="75000"/>
                  </a:schemeClr>
                </a:solidFill>
                <a:latin typeface="Comic Sans MS"/>
                <a:cs typeface="Comic Sans MS"/>
              </a:rPr>
              <a:t>Памятка </a:t>
            </a:r>
            <a:r>
              <a:rPr sz="1600" b="1" dirty="0">
                <a:solidFill>
                  <a:schemeClr val="accent3">
                    <a:lumMod val="75000"/>
                  </a:schemeClr>
                </a:solidFill>
                <a:latin typeface="Comic Sans MS"/>
                <a:cs typeface="Comic Sans MS"/>
              </a:rPr>
              <a:t>для </a:t>
            </a:r>
            <a:r>
              <a:rPr sz="1600" b="1" spc="-5" dirty="0">
                <a:solidFill>
                  <a:schemeClr val="accent3">
                    <a:lumMod val="75000"/>
                  </a:schemeClr>
                </a:solidFill>
                <a:latin typeface="Comic Sans MS"/>
                <a:cs typeface="Comic Sans MS"/>
              </a:rPr>
              <a:t>педагогов </a:t>
            </a:r>
            <a:r>
              <a:rPr sz="1600" b="1" spc="5" dirty="0">
                <a:solidFill>
                  <a:schemeClr val="accent3">
                    <a:lumMod val="75000"/>
                  </a:schemeClr>
                </a:solidFill>
                <a:latin typeface="Comic Sans MS"/>
                <a:cs typeface="Comic Sans MS"/>
              </a:rPr>
              <a:t>и </a:t>
            </a:r>
            <a:r>
              <a:rPr sz="1600" b="1" spc="-685" dirty="0">
                <a:solidFill>
                  <a:schemeClr val="accent3">
                    <a:lumMod val="75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sz="1600" b="1" spc="-5" dirty="0">
                <a:solidFill>
                  <a:schemeClr val="accent3">
                    <a:lumMod val="75000"/>
                  </a:schemeClr>
                </a:solidFill>
                <a:latin typeface="Comic Sans MS"/>
                <a:cs typeface="Comic Sans MS"/>
              </a:rPr>
              <a:t>родителей</a:t>
            </a:r>
            <a:endParaRPr sz="1600" dirty="0">
              <a:solidFill>
                <a:schemeClr val="accent3">
                  <a:lumMod val="75000"/>
                </a:schemeClr>
              </a:solidFill>
              <a:latin typeface="Comic Sans MS"/>
              <a:cs typeface="Comic Sans MS"/>
            </a:endParaRPr>
          </a:p>
          <a:p>
            <a:pPr algn="ctr">
              <a:lnSpc>
                <a:spcPts val="1989"/>
              </a:lnSpc>
            </a:pPr>
            <a:r>
              <a:rPr sz="1800" b="1" spc="-5" smtClean="0">
                <a:solidFill>
                  <a:srgbClr val="CC3300"/>
                </a:solidFill>
                <a:latin typeface="Comic Sans MS"/>
                <a:cs typeface="Comic Sans MS"/>
              </a:rPr>
              <a:t>«</a:t>
            </a:r>
            <a:r>
              <a:rPr lang="ru-RU" sz="1800" b="1" spc="-5" dirty="0" smtClean="0">
                <a:solidFill>
                  <a:srgbClr val="CC3300"/>
                </a:solidFill>
                <a:latin typeface="Comic Sans MS"/>
                <a:cs typeface="Comic Sans MS"/>
              </a:rPr>
              <a:t>Права ребенка</a:t>
            </a:r>
            <a:r>
              <a:rPr sz="1800" b="1" spc="-5" smtClean="0">
                <a:solidFill>
                  <a:srgbClr val="CC3300"/>
                </a:solidFill>
                <a:latin typeface="Comic Sans MS"/>
                <a:cs typeface="Comic Sans MS"/>
              </a:rPr>
              <a:t>»</a:t>
            </a:r>
            <a:endParaRPr sz="18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89378" y="423839"/>
            <a:ext cx="2857500" cy="6601807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 algn="ctr"/>
            <a:r>
              <a:rPr lang="ru-RU" sz="1400" b="1" i="1" dirty="0" smtClean="0">
                <a:solidFill>
                  <a:schemeClr val="accent3">
                    <a:lumMod val="50000"/>
                  </a:schemeClr>
                </a:solidFill>
              </a:rPr>
              <a:t>Документы, регулирующие права детей</a:t>
            </a:r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На международном и национальном уровне существует множество специальных актов о правах ребенка. </a:t>
            </a:r>
          </a:p>
          <a:p>
            <a:pPr algn="ctr"/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Основным актом о правах ребенка на международном уровне является </a:t>
            </a:r>
            <a:r>
              <a:rPr lang="ru-RU" sz="13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Конвенция о правах ребенка </a:t>
            </a:r>
            <a:endParaRPr lang="ru-RU" sz="13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(Нью-Йорк, 20 ноября 1989 г.) - это документ о правах ребенка из 54 статей. Все права, входящие в Конвенцию, распространяются на всех детей.</a:t>
            </a: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Основным актом о правах ребенка в России является Федеральный закон от 27 июля 1998 года №124-ФЗ  </a:t>
            </a:r>
          </a:p>
          <a:p>
            <a:pPr algn="ctr"/>
            <a:r>
              <a:rPr lang="ru-RU" sz="13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  основных  гарантиях прав ребенка в Российской Федерации»</a:t>
            </a:r>
          </a:p>
          <a:p>
            <a:pPr algn="ctr"/>
            <a:endParaRPr lang="ru-RU" sz="13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Семейный  кодекс Российской</a:t>
            </a: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от 29 декабря 1995 года №223-ФЗ Глава 11 "Права несовершеннолетних детей"</a:t>
            </a:r>
          </a:p>
          <a:p>
            <a:pPr algn="ctr"/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Федеральный закон от 21 декабря 1996 года №159-ФЗ</a:t>
            </a:r>
            <a:r>
              <a:rPr lang="ru-RU" sz="13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Федерации  «О дополнительных гарантиях по социальной поддержке детей-сирот и детей, оставшихся без родителей»</a:t>
            </a:r>
          </a:p>
          <a:p>
            <a:pPr algn="ctr"/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Постановление ВС СССР от 13 июня 1990 года №1559-I </a:t>
            </a:r>
            <a:r>
              <a:rPr lang="ru-RU" sz="13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 ратификации  Конвенции о правах  ребенка»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47096" y="6210317"/>
            <a:ext cx="866775" cy="418576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10185" marR="5080" indent="-198120">
              <a:lnSpc>
                <a:spcPct val="103099"/>
              </a:lnSpc>
              <a:spcBef>
                <a:spcPts val="50"/>
              </a:spcBef>
            </a:pPr>
            <a:r>
              <a:rPr sz="13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г.</a:t>
            </a:r>
            <a:r>
              <a:rPr sz="1300" b="1" spc="-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300" b="1" spc="-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Пыть-Ях</a:t>
            </a:r>
            <a:r>
              <a:rPr sz="13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300" b="1" spc="-3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300" b="1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202</a:t>
            </a:r>
            <a:r>
              <a:rPr lang="ru-RU" sz="1300" b="1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4</a:t>
            </a:r>
            <a:r>
              <a:rPr sz="1300" b="1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</a:t>
            </a:r>
            <a:r>
              <a:rPr sz="13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sz="13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7478" y="423839"/>
            <a:ext cx="3086100" cy="6608219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"/>
              </a:spcBef>
            </a:pPr>
            <a:endParaRPr sz="1400" b="1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Лишь появится ребенок,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дышать начнет едва,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него уже с пеленок, </a:t>
            </a:r>
          </a:p>
          <a:p>
            <a:pPr algn="ctr"/>
            <a:r>
              <a:rPr lang="ru-RU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Появляются права!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имеет право жить, 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Развиваться и дружить,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Иметь просторный, светлый дом,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Видеть тихий, мирный сон.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Врачей помощь получать,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Обучаться, отдыхать.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Быть веселым и здоровым,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Восхищаться чем то новым.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любить, и быть любим,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Ведь он на свете не один!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Этих прав лишить не может,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Нас никто и никогда,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 каждому поможет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Быть счастливым навсегда!</a:t>
            </a: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400" dirty="0" smtClean="0"/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 smtClean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75526" y="709591"/>
            <a:ext cx="2857520" cy="22230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-3175" algn="ctr">
              <a:lnSpc>
                <a:spcPct val="86400"/>
              </a:lnSpc>
              <a:spcBef>
                <a:spcPts val="280"/>
              </a:spcBef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МДОАУ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д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/с «Золотой ключик»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89906" y="1138219"/>
            <a:ext cx="1410407" cy="92869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9906" y="3567111"/>
            <a:ext cx="1571636" cy="224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 descr="Picture background"/>
          <p:cNvPicPr>
            <a:picLocks noChangeAspect="1" noChangeArrowheads="1"/>
          </p:cNvPicPr>
          <p:nvPr/>
        </p:nvPicPr>
        <p:blipFill>
          <a:blip r:embed="rId4" cstate="print"/>
          <a:srcRect l="27844" t="7770" r="26517" b="12784"/>
          <a:stretch>
            <a:fillRect/>
          </a:stretch>
        </p:blipFill>
        <p:spPr bwMode="auto">
          <a:xfrm>
            <a:off x="1274734" y="4567243"/>
            <a:ext cx="1143008" cy="148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res.cloudinary.com/dtoomj06w/image/upload/rhznfbuq22ly2tfvoc8q"/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917544" y="6138879"/>
            <a:ext cx="1857388" cy="774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342125" y="343992"/>
            <a:ext cx="2914650" cy="6968895"/>
          </a:xfrm>
          <a:prstGeom prst="rect">
            <a:avLst/>
          </a:prstGeom>
          <a:ln w="3175">
            <a:solidFill>
              <a:srgbClr val="0066FF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5560" marR="97155" indent="457200" algn="ctr">
              <a:lnSpc>
                <a:spcPct val="88300"/>
              </a:lnSpc>
              <a:spcBef>
                <a:spcPts val="1295"/>
              </a:spcBef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Права ребенка жить и           воспитываться в семье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Семейное воспитание позволяет обеспечить нормальное физическое, нравственное, интеллектуальное и социальное развитие.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Каждый ребенок имеет право жить и воспитываться в семье, насколько это возможно, право знать своих родителей, право на их заботу, право на совместное с ними проживание, за исключением случаев, когда это противоречит его интересам.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Ребенок имеет права на воспитание своими родителями, обеспечение его интересов, всестороннее развитие, уважение его человеческого достоинства.</a:t>
            </a:r>
          </a:p>
          <a:p>
            <a:pPr marL="35560" marR="97155" indent="457200" algn="ctr">
              <a:lnSpc>
                <a:spcPct val="88300"/>
              </a:lnSpc>
              <a:spcBef>
                <a:spcPts val="1295"/>
              </a:spcBef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Права ребенка на общение с родителями и другими родственниками.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Ребенок имеет право на общение с обоими родителями, дедушкой, бабушкой, братьями, сестрами и другими родственниками. Расторжение брака родителей, признание его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ject 27"/>
          <p:cNvSpPr txBox="1"/>
          <p:nvPr/>
        </p:nvSpPr>
        <p:spPr>
          <a:xfrm>
            <a:off x="3846502" y="352401"/>
            <a:ext cx="3071834" cy="6844823"/>
          </a:xfrm>
          <a:prstGeom prst="rect">
            <a:avLst/>
          </a:prstGeom>
          <a:ln w="3175">
            <a:solidFill>
              <a:srgbClr val="0066FF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недействительным или раздельное проживание родителей не влияют на права ребенка.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Ребенок, находящийся в экстремальной ситуации (задержание, арест, заключение под стражу, нахождение в лечебном учреждении и другое), имеет право на общение со своими родителями и другими родственниками в порядке, установленном законом.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Права ребенка на защиту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Ребенок имеет право на защиту своих прав и законных интересов. Обращаем внимание, что защита прав несовершеннолетних детей и законных интересов детей осуществляется родителями (лицами, их заменяющими).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Ребенок имеет право на защиту от злоупотреблений со стороны родителей (лиц, их заменяющих).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нарушении прав и законных интересов ребенка, ребенок вправе самостоятельно обращаться за их защитой в орган опеки и попечительства, а по достижении возраста четырнадцати лет в суд.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bject 27"/>
          <p:cNvSpPr txBox="1"/>
          <p:nvPr/>
        </p:nvSpPr>
        <p:spPr>
          <a:xfrm>
            <a:off x="7346964" y="352401"/>
            <a:ext cx="3000396" cy="6844823"/>
          </a:xfrm>
          <a:prstGeom prst="rect">
            <a:avLst/>
          </a:prstGeom>
          <a:ln w="3175">
            <a:solidFill>
              <a:srgbClr val="0066FF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Права ребенка выражать свое мнение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Ребенок вправе выражать свое мнение при решении в семье любого вопроса, затрагивающего его интересы, а также быть заслушанным в ходе любого судебного или административного разбирательства. Учет мнения ребенка, достигшего возраста десяти лет, обязателен, за исключением случаев, когда это противоречит его интересам.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Права ребенка на имя, отчество и фамилию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Ребенок имеет право на имя, отчество и фамилию. Имя ребенку дается по соглашению родителей, отчество присваивается по имени отца, если иное не предусмотрено законами субъектов Российской Федерации или не основано на национальном обычае.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Фамилия ребенка определяется фамилией родителей. При разных фамилиях родителей ребенку присваивается фамилия отца или фамилия матери по соглашению родителей, если иное не предусмотрено законами субъектов Российской Федерации.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176</Words>
  <Application>Microsoft Office PowerPoint</Application>
  <PresentationFormat>Произвольный</PresentationFormat>
  <Paragraphs>52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Zamzar</dc:creator>
  <cp:lastModifiedBy>User</cp:lastModifiedBy>
  <cp:revision>27</cp:revision>
  <dcterms:created xsi:type="dcterms:W3CDTF">2024-06-04T04:39:31Z</dcterms:created>
  <dcterms:modified xsi:type="dcterms:W3CDTF">2024-07-10T04:49:53Z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Zamzar</vt:lpwstr>
  </property>
</Properties>
</file>